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6"/>
  </p:normalViewPr>
  <p:slideViewPr>
    <p:cSldViewPr snapToGrid="0">
      <p:cViewPr varScale="1">
        <p:scale>
          <a:sx n="143" d="100"/>
          <a:sy n="143" d="100"/>
        </p:scale>
        <p:origin x="76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491db6f0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491db6f0d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55dfd7a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55dfd7a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491db6f0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491db6f0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6a0b142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6a0b142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491db6f0d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491db6f0d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55dfd7a0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55dfd7a0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Clear correlation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a .8 correlation for both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491db6f0d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491db6f0d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55dfd7a0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55dfd7a0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513148ca4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0513148ca4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fd4e271e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fd4e271e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ERA, spin rate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49baab0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49baab0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fd4e271e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fd4e271e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0491db6f0d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0491db6f0d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513148c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513148c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513148c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513148c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Ryan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Sprint_speed: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feet per second, the average speed of a player on the basepath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Avg_exit_velo: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the average velocity of the ball off of the bat for each batted ball event, excluding foul balls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Avg_launch_angle: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the average angle of the ball hit off of the bat for each batted ball even, excluding foul balls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Expected_avg: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measures the likelihood that a batted ball will become a hit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Expected_slugging: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likelihood of an extra-base hit formulated using exit velocity, launch angle and, on certain types of batted balls and sprint speed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Hard_hit_percent: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hard hit percentage is the percent of batted balls with an exit velocity of 95 mph or greater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066f56913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066f56913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066f56913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066f56913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491db6f0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491db6f0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Ryan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Typically shortstops and centerfielders are seen as the stronger defenders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6a0b1429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6a0b1429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Typically shortstops and centerfielders are seen as the stronger defenders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687d7646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687d7646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Tommy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lb.com/video/statcast-jones-blows-99-catch-c1830396483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D4D4D"/>
            </a:gs>
            <a:gs pos="100000">
              <a:srgbClr val="000000"/>
            </a:gs>
          </a:gsLst>
          <a:lin ang="5400012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83233" y="7815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Baseball Advanced Statistical Analysis (2021)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5033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By: Thomas Greve and Ryan Johnson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4600" y="0"/>
            <a:ext cx="2099400" cy="209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/>
              <a:t>Does a Higher Launch Angle Result in More Power?</a:t>
            </a:r>
            <a:endParaRPr sz="2500"/>
          </a:p>
        </p:txBody>
      </p:sp>
      <p:sp>
        <p:nvSpPr>
          <p:cNvPr id="113" name="Google Shape;113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i="1">
                <a:solidFill>
                  <a:schemeClr val="dk1"/>
                </a:solidFill>
              </a:rPr>
              <a:t>Home runs</a:t>
            </a:r>
            <a:r>
              <a:rPr lang="en" sz="2300">
                <a:solidFill>
                  <a:schemeClr val="dk1"/>
                </a:solidFill>
              </a:rPr>
              <a:t>:</a:t>
            </a:r>
            <a:endParaRPr sz="2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Correlation Coefficient</a:t>
            </a:r>
            <a:endParaRPr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r =  0.268973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1000" y="1949900"/>
            <a:ext cx="4773001" cy="31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title"/>
          </p:nvPr>
        </p:nvSpPr>
        <p:spPr>
          <a:xfrm>
            <a:off x="311700" y="2968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Analysis of Power Prediction</a:t>
            </a:r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i="1">
                <a:solidFill>
                  <a:schemeClr val="dk1"/>
                </a:solidFill>
              </a:rPr>
              <a:t>Hard Hit Percentage</a:t>
            </a:r>
            <a:r>
              <a:rPr lang="en" sz="2300">
                <a:solidFill>
                  <a:schemeClr val="dk1"/>
                </a:solidFill>
              </a:rPr>
              <a:t>:</a:t>
            </a:r>
            <a:endParaRPr sz="2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Correlation Coefficient</a:t>
            </a:r>
            <a:endParaRPr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r = 0.603398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3725" y="1818600"/>
            <a:ext cx="6320274" cy="332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What is the Relationship between Speed and Stolen Bases?</a:t>
            </a:r>
            <a:endParaRPr sz="2420"/>
          </a:p>
        </p:txBody>
      </p:sp>
      <p:sp>
        <p:nvSpPr>
          <p:cNvPr id="127" name="Google Shape;12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chemeClr val="dk1"/>
                </a:solidFill>
              </a:rPr>
              <a:t>Stolen Base Total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Correlation Coefficient: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 = 0.459809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879172"/>
            <a:ext cx="4635125" cy="3264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What is the Relationship between Speed and Stolen Bases?</a:t>
            </a:r>
            <a:endParaRPr sz="2420"/>
          </a:p>
        </p:txBody>
      </p:sp>
      <p:sp>
        <p:nvSpPr>
          <p:cNvPr id="134" name="Google Shape;134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chemeClr val="dk1"/>
                </a:solidFill>
              </a:rPr>
              <a:t>Stolen Base Percentage</a:t>
            </a:r>
            <a:r>
              <a:rPr lang="en" sz="2400">
                <a:solidFill>
                  <a:schemeClr val="dk1"/>
                </a:solidFill>
              </a:rPr>
              <a:t>: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Correlation Coefficient: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 = 0.235185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25"/>
          <p:cNvPicPr preferRelativeResize="0"/>
          <p:nvPr/>
        </p:nvPicPr>
        <p:blipFill rotWithShape="1">
          <a:blip r:embed="rId3">
            <a:alphaModFix/>
          </a:blip>
          <a:srcRect l="6270" t="41144" r="58875" b="24033"/>
          <a:stretch/>
        </p:blipFill>
        <p:spPr>
          <a:xfrm>
            <a:off x="3536149" y="1992100"/>
            <a:ext cx="5607850" cy="31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How Do Expected Averages Compare with Actual Averages?</a:t>
            </a:r>
            <a:endParaRPr sz="2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550" y="1288915"/>
            <a:ext cx="7242900" cy="335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Batting vs Actual Batting continued...</a:t>
            </a:r>
            <a:endParaRPr/>
          </a:p>
        </p:txBody>
      </p:sp>
      <p:pic>
        <p:nvPicPr>
          <p:cNvPr id="147" name="Google Shape;1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96525"/>
            <a:ext cx="4531151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1150" y="1396525"/>
            <a:ext cx="461285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Age Impact Statcast Measures?</a:t>
            </a:r>
            <a:endParaRPr/>
          </a:p>
        </p:txBody>
      </p:sp>
      <p:sp>
        <p:nvSpPr>
          <p:cNvPr id="154" name="Google Shape;154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chemeClr val="dk1"/>
                </a:solidFill>
              </a:rPr>
              <a:t>Exit Velocity</a:t>
            </a:r>
            <a:r>
              <a:rPr lang="en" sz="2400">
                <a:solidFill>
                  <a:schemeClr val="dk1"/>
                </a:solidFill>
              </a:rPr>
              <a:t>: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Mean of Average Exit Velocity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	Age &lt;30: 88.49 mph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Mean of Average Exit Velocity </a:t>
            </a:r>
            <a:endParaRPr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Age &gt;= 30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88.58 mph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155" name="Google Shape;155;p28"/>
          <p:cNvPicPr preferRelativeResize="0"/>
          <p:nvPr/>
        </p:nvPicPr>
        <p:blipFill rotWithShape="1">
          <a:blip r:embed="rId3">
            <a:alphaModFix/>
          </a:blip>
          <a:srcRect l="6127" t="37499" r="58414" b="27499"/>
          <a:stretch/>
        </p:blipFill>
        <p:spPr>
          <a:xfrm>
            <a:off x="3793325" y="2172600"/>
            <a:ext cx="5350675" cy="297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EV per Age (75th percentile)</a:t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5929" y="1809400"/>
            <a:ext cx="6068075" cy="333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9"/>
          <p:cNvSpPr txBox="1">
            <a:spLocks noGrp="1"/>
          </p:cNvSpPr>
          <p:nvPr>
            <p:ph type="body" idx="1"/>
          </p:nvPr>
        </p:nvSpPr>
        <p:spPr>
          <a:xfrm>
            <a:off x="311700" y="1227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chemeClr val="dk1"/>
                </a:solidFill>
              </a:rPr>
              <a:t>Exit Velocity</a:t>
            </a:r>
            <a:r>
              <a:rPr lang="en" sz="2400">
                <a:solidFill>
                  <a:schemeClr val="dk1"/>
                </a:solidFill>
              </a:rPr>
              <a:t>: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% Age &lt; 30 with EV &gt; 90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27.56%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% Age &gt;= 30 with EV &gt; 90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23.50%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Conclusions</a:t>
            </a:r>
            <a:endParaRPr sz="3020"/>
          </a:p>
        </p:txBody>
      </p:sp>
      <p:sp>
        <p:nvSpPr>
          <p:cNvPr id="168" name="Google Shape;168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How accurately do Statcast metrics predict actual performance?</a:t>
            </a:r>
            <a:endParaRPr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Mixed results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Hard-Hit, xba, xslg predicted well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Launch Angle, Sprint Speed, Exit Velocity not as well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74" name="Google Shape;174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Compare Max Exit Velocity per Age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Pitcher Statistics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Compare OAA to other defensive metrics from other sites</a:t>
            </a:r>
            <a:endParaRPr sz="2000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600">
                <a:solidFill>
                  <a:schemeClr val="dk1"/>
                </a:solidFill>
              </a:rPr>
              <a:t>DRS, UZR, etc.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Overarching Questions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</a:rPr>
              <a:t>How accurately do Statcast metrics predict actual performance?</a:t>
            </a:r>
            <a:endParaRPr sz="23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What is Statcast?</a:t>
            </a:r>
            <a:endParaRPr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State of the art tracking technology to measure new aspects of baseball 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Uses high-resolution cameras to measure movement and location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Use this to develop predictive metrics</a:t>
            </a:r>
            <a:endParaRPr sz="16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Where can Statcast metrics be found?</a:t>
            </a:r>
            <a:endParaRPr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All of our data was found on BaseballSavant.com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and Challenges</a:t>
            </a:r>
            <a:endParaRPr/>
          </a:p>
        </p:txBody>
      </p:sp>
      <p:sp>
        <p:nvSpPr>
          <p:cNvPr id="180" name="Google Shape;180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Lessons: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Manipulate data in order to form a better story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Be flexible with questions/hypotheses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Challenges: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Google Collaboratory 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Not being able to work at same time</a:t>
            </a:r>
            <a:endParaRPr sz="200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Narrowing research </a:t>
            </a:r>
            <a:endParaRPr sz="2000">
              <a:solidFill>
                <a:schemeClr val="dk1"/>
              </a:solidFill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" sz="2000">
                <a:solidFill>
                  <a:schemeClr val="dk1"/>
                </a:solidFill>
              </a:rPr>
              <a:t>Limiting variables</a:t>
            </a:r>
            <a:endParaRPr sz="2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86" name="Google Shape;186;p3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Any questions?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Variables and Statistics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l="6066" t="43466" r="51244" b="16535"/>
          <a:stretch/>
        </p:blipFill>
        <p:spPr>
          <a:xfrm>
            <a:off x="1049613" y="1230750"/>
            <a:ext cx="7044773" cy="3712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Statcast Specific Statistics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37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l="48957" t="43466" r="13475" b="16535"/>
          <a:stretch/>
        </p:blipFill>
        <p:spPr>
          <a:xfrm>
            <a:off x="1772675" y="1331050"/>
            <a:ext cx="5598648" cy="33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Outs Above Average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Defensive Statistic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Shows the number of outs a player recorded over the average player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Formulate Catch/Out Probability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Outfield</a:t>
            </a:r>
            <a:endParaRPr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500">
                <a:solidFill>
                  <a:schemeClr val="dk1"/>
                </a:solidFill>
              </a:rPr>
              <a:t>The time the fielder has to get to the ball</a:t>
            </a:r>
            <a:endParaRPr sz="1500"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500">
                <a:solidFill>
                  <a:schemeClr val="dk1"/>
                </a:solidFill>
              </a:rPr>
              <a:t>The distance traveled </a:t>
            </a:r>
            <a:endParaRPr sz="1500">
              <a:solidFill>
                <a:schemeClr val="dk1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500">
                <a:solidFill>
                  <a:schemeClr val="dk1"/>
                </a:solidFill>
              </a:rPr>
              <a:t>The direction traveled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Infield</a:t>
            </a:r>
            <a:endParaRPr>
              <a:solidFill>
                <a:schemeClr val="dk1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Distance needed to travel to the ball</a:t>
            </a:r>
            <a:endParaRPr sz="1500">
              <a:solidFill>
                <a:schemeClr val="dk1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How much time he has to get there</a:t>
            </a:r>
            <a:endParaRPr sz="1500">
              <a:solidFill>
                <a:schemeClr val="dk1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How far he is from the base the runner is running to </a:t>
            </a:r>
            <a:endParaRPr sz="1500">
              <a:solidFill>
                <a:schemeClr val="dk1"/>
              </a:solidFill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And the average sprint speed of the runner</a:t>
            </a:r>
            <a:endParaRPr sz="150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OAA Examples</a:t>
            </a:r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Outfield video example:</a:t>
            </a: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Adam Jones (CF):</a:t>
            </a: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https://www.mlb.com/video/statcast-jones-blows-99-catch-c1830396483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4">
            <a:alphaModFix/>
          </a:blip>
          <a:srcRect t="20730" b="22567"/>
          <a:stretch/>
        </p:blipFill>
        <p:spPr>
          <a:xfrm>
            <a:off x="6075900" y="332175"/>
            <a:ext cx="2756401" cy="156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Outfielders Have a Higher OAA than Infielders?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 rotWithShape="1">
          <a:blip r:embed="rId3">
            <a:alphaModFix/>
          </a:blip>
          <a:srcRect l="6129" t="40353" r="57711" b="24467"/>
          <a:stretch/>
        </p:blipFill>
        <p:spPr>
          <a:xfrm>
            <a:off x="1188926" y="1152471"/>
            <a:ext cx="6766152" cy="370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About the OAA Between Just SS and CF?</a:t>
            </a:r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 rotWithShape="1">
          <a:blip r:embed="rId3">
            <a:alphaModFix/>
          </a:blip>
          <a:srcRect l="6002" t="36683" r="25715" b="10910"/>
          <a:stretch/>
        </p:blipFill>
        <p:spPr>
          <a:xfrm>
            <a:off x="195175" y="1310700"/>
            <a:ext cx="8878675" cy="383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500"/>
              <a:t>Does a Higher Launch Angle Result in More Power?</a:t>
            </a:r>
            <a:endParaRPr sz="2500"/>
          </a:p>
        </p:txBody>
      </p:sp>
      <p:sp>
        <p:nvSpPr>
          <p:cNvPr id="106" name="Google Shape;106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“Sweet Spot” is between 25-30 degrees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7" name="Google Shape;107;p21"/>
          <p:cNvPicPr preferRelativeResize="0"/>
          <p:nvPr/>
        </p:nvPicPr>
        <p:blipFill rotWithShape="1">
          <a:blip r:embed="rId3">
            <a:alphaModFix/>
          </a:blip>
          <a:srcRect l="6068" t="45252" r="58172" b="19747"/>
          <a:stretch/>
        </p:blipFill>
        <p:spPr>
          <a:xfrm>
            <a:off x="1928800" y="1781875"/>
            <a:ext cx="5605373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653</Words>
  <Application>Microsoft Macintosh PowerPoint</Application>
  <PresentationFormat>On-screen Show (16:9)</PresentationFormat>
  <Paragraphs>117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Roboto</vt:lpstr>
      <vt:lpstr>Arial</vt:lpstr>
      <vt:lpstr>Simple Dark</vt:lpstr>
      <vt:lpstr>Baseball Advanced Statistical Analysis (2021)</vt:lpstr>
      <vt:lpstr>Overarching Questions</vt:lpstr>
      <vt:lpstr>Traditional Variables and Statistics</vt:lpstr>
      <vt:lpstr>Statcast Specific Statistics</vt:lpstr>
      <vt:lpstr>Outs Above Average</vt:lpstr>
      <vt:lpstr>OAA Examples</vt:lpstr>
      <vt:lpstr>Do Outfielders Have a Higher OAA than Infielders?  </vt:lpstr>
      <vt:lpstr>What About the OAA Between Just SS and CF?</vt:lpstr>
      <vt:lpstr>Does a Higher Launch Angle Result in More Power?</vt:lpstr>
      <vt:lpstr>Does a Higher Launch Angle Result in More Power?</vt:lpstr>
      <vt:lpstr>Further Analysis of Power Prediction</vt:lpstr>
      <vt:lpstr>What is the Relationship between Speed and Stolen Bases?</vt:lpstr>
      <vt:lpstr>What is the Relationship between Speed and Stolen Bases?</vt:lpstr>
      <vt:lpstr>How Do Expected Averages Compare with Actual Averages? </vt:lpstr>
      <vt:lpstr>Expected Batting vs Actual Batting continued...</vt:lpstr>
      <vt:lpstr>How Does Age Impact Statcast Measures?</vt:lpstr>
      <vt:lpstr>Average EV per Age (75th percentile)</vt:lpstr>
      <vt:lpstr>Conclusions</vt:lpstr>
      <vt:lpstr>Future Work</vt:lpstr>
      <vt:lpstr>Lessons and Challenges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Baseball Advanced Statistical Analysis (2021)</dc:title>
  <cp:lastModifiedBy>Johnson, Ryan T</cp:lastModifiedBy>
  <cp:revision>1</cp:revision>
  <dcterms:modified xsi:type="dcterms:W3CDTF">2022-09-09T23:48:40Z</dcterms:modified>
</cp:coreProperties>
</file>